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499" r:id="rId3"/>
    <p:sldId id="297" r:id="rId4"/>
    <p:sldId id="477" r:id="rId5"/>
    <p:sldId id="502" r:id="rId6"/>
    <p:sldId id="503" r:id="rId7"/>
    <p:sldId id="504" r:id="rId8"/>
    <p:sldId id="505" r:id="rId9"/>
    <p:sldId id="506" r:id="rId10"/>
    <p:sldId id="507" r:id="rId11"/>
    <p:sldId id="508" r:id="rId12"/>
    <p:sldId id="509" r:id="rId13"/>
    <p:sldId id="510" r:id="rId14"/>
    <p:sldId id="511" r:id="rId15"/>
    <p:sldId id="513" r:id="rId16"/>
    <p:sldId id="514" r:id="rId17"/>
    <p:sldId id="519" r:id="rId1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 autoAdjust="0"/>
    <p:restoredTop sz="86395" autoAdjust="0"/>
  </p:normalViewPr>
  <p:slideViewPr>
    <p:cSldViewPr>
      <p:cViewPr varScale="1">
        <p:scale>
          <a:sx n="110" d="100"/>
          <a:sy n="110" d="100"/>
        </p:scale>
        <p:origin x="26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159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971E1-BFAB-4DFD-971D-4B319CA5D226}" type="datetimeFigureOut">
              <a:rPr lang="de-DE" smtClean="0"/>
              <a:t>17.05.21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B24A8-660F-467A-83DC-1AE5010188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17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35496" y="6525344"/>
            <a:ext cx="9036496" cy="260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87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Rechteck 7"/>
          <p:cNvSpPr/>
          <p:nvPr userDrawn="1"/>
        </p:nvSpPr>
        <p:spPr>
          <a:xfrm rot="19907348">
            <a:off x="-54228" y="2931541"/>
            <a:ext cx="9252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Master muss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27681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728" y="187325"/>
            <a:ext cx="8156331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40727" y="1600200"/>
            <a:ext cx="4019550" cy="449580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00954" y="1600200"/>
            <a:ext cx="4021015" cy="449580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hteck 4"/>
          <p:cNvSpPr/>
          <p:nvPr userDrawn="1"/>
        </p:nvSpPr>
        <p:spPr>
          <a:xfrm rot="19907348">
            <a:off x="-54228" y="2931541"/>
            <a:ext cx="9252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Master muss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648851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540727" y="187326"/>
            <a:ext cx="8181242" cy="59086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Rechteck 2"/>
          <p:cNvSpPr/>
          <p:nvPr userDrawn="1"/>
        </p:nvSpPr>
        <p:spPr>
          <a:xfrm rot="19907348">
            <a:off x="-54228" y="2931541"/>
            <a:ext cx="9252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Master muss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92898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 rot="20546725">
            <a:off x="685800" y="2621271"/>
            <a:ext cx="7772400" cy="147002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9377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8858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457200" y="1268760"/>
            <a:ext cx="3970784" cy="489654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/>
          </p:nvPr>
        </p:nvSpPr>
        <p:spPr>
          <a:xfrm>
            <a:off x="4716016" y="1268760"/>
            <a:ext cx="3960440" cy="489654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45481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477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Rechteck 9"/>
          <p:cNvSpPr/>
          <p:nvPr userDrawn="1"/>
        </p:nvSpPr>
        <p:spPr>
          <a:xfrm rot="19907348">
            <a:off x="-54228" y="2931541"/>
            <a:ext cx="9252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Master muss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207332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 rot="19907348">
            <a:off x="-54228" y="2931541"/>
            <a:ext cx="9252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Master muss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33671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 rot="19907348">
            <a:off x="-54228" y="2931541"/>
            <a:ext cx="9252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Master muss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26480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Rechteck 7"/>
          <p:cNvSpPr/>
          <p:nvPr userDrawn="1"/>
        </p:nvSpPr>
        <p:spPr>
          <a:xfrm rot="19907348">
            <a:off x="-54228" y="2931541"/>
            <a:ext cx="9252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Master muss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09432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63688" y="274638"/>
            <a:ext cx="6264696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7997"/>
            <a:ext cx="1698625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12" y="948808"/>
            <a:ext cx="8705361" cy="5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80" y="126082"/>
            <a:ext cx="8382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3" y="6453336"/>
            <a:ext cx="8705361" cy="5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feld 10"/>
          <p:cNvSpPr txBox="1"/>
          <p:nvPr userDrawn="1"/>
        </p:nvSpPr>
        <p:spPr>
          <a:xfrm>
            <a:off x="237263" y="6479318"/>
            <a:ext cx="947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Folie </a:t>
            </a:r>
            <a:fld id="{F6625CBC-41EE-4BAE-AEC0-C6BE2CAD85A3}" type="slidenum">
              <a:rPr lang="de-DE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algn="ctr"/>
              <a:t>‹Nr.›</a:t>
            </a:fld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7168985" y="6500752"/>
            <a:ext cx="1855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Prof. Dr. </a:t>
            </a:r>
            <a:r>
              <a:rPr lang="de-D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Reimann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2471351" y="6500751"/>
            <a:ext cx="4188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Usability, Basics</a:t>
            </a: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1" r:id="rId6"/>
    <p:sldLayoutId id="2147483653" r:id="rId7"/>
    <p:sldLayoutId id="2147483655" r:id="rId8"/>
    <p:sldLayoutId id="2147483656" r:id="rId9"/>
    <p:sldLayoutId id="2147483657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2400" b="1" i="1" kern="1200">
          <a:solidFill>
            <a:srgbClr val="FF6600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Usability Engineering</a:t>
            </a:r>
            <a:br>
              <a:rPr lang="de-DE" dirty="0"/>
            </a:br>
            <a:r>
              <a:rPr lang="de-DE" dirty="0"/>
              <a:t>Basics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r>
              <a:rPr lang="de-DE" dirty="0"/>
              <a:t>Prof.</a:t>
            </a:r>
            <a:r>
              <a:rPr lang="de-DE" baseline="0" dirty="0"/>
              <a:t> Dr. Christian Reimann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34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4A56B-50B6-1848-B4BF-6FFE9B00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 Memory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B9F2E2-AE81-2844-8A9E-A4790DFCB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5" descr="veränderungsblindheit">
            <a:extLst>
              <a:ext uri="{FF2B5EF4-FFF2-40B4-BE49-F238E27FC236}">
                <a16:creationId xmlns:a16="http://schemas.microsoft.com/office/drawing/2014/main" id="{BCDC649E-6CD3-BA42-BAC0-95B68CCA4B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9" y="1319245"/>
            <a:ext cx="7488238" cy="49006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35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A0CED-CA32-EC47-9DC3-1F78E125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0F684-9ECA-C740-A4C4-00E9D48ED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Attention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devided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7 +-2</a:t>
            </a:r>
          </a:p>
        </p:txBody>
      </p:sp>
    </p:spTree>
    <p:extLst>
      <p:ext uri="{BB962C8B-B14F-4D97-AF65-F5344CB8AC3E}">
        <p14:creationId xmlns:p14="http://schemas.microsoft.com/office/powerpoint/2010/main" val="313729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92584-EE3E-574B-AF9C-7579BF32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Long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206F3B-7489-C74B-920F-7ACB926F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Declarative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  <a:p>
            <a:endParaRPr lang="de-DE" dirty="0"/>
          </a:p>
          <a:p>
            <a:r>
              <a:rPr lang="de-DE" b="1" dirty="0" err="1"/>
              <a:t>Implicit</a:t>
            </a:r>
            <a:r>
              <a:rPr lang="de-DE" b="1" dirty="0"/>
              <a:t> vs. Explicit </a:t>
            </a:r>
            <a:r>
              <a:rPr lang="de-DE" b="1" dirty="0" err="1"/>
              <a:t>knowledge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gathered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form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inner</a:t>
            </a:r>
            <a:r>
              <a:rPr lang="de-DE" dirty="0"/>
              <a:t> </a:t>
            </a:r>
            <a:r>
              <a:rPr lang="de-DE" dirty="0" err="1"/>
              <a:t>landscape</a:t>
            </a:r>
            <a:endParaRPr lang="de-DE" dirty="0"/>
          </a:p>
          <a:p>
            <a:endParaRPr lang="de-DE" dirty="0"/>
          </a:p>
          <a:p>
            <a:r>
              <a:rPr lang="de-DE" dirty="0"/>
              <a:t>Mental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/>
              <a:t>	Are ALWAYS </a:t>
            </a:r>
            <a:r>
              <a:rPr lang="de-DE" dirty="0" err="1"/>
              <a:t>generated</a:t>
            </a:r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Recursive</a:t>
            </a:r>
            <a:r>
              <a:rPr lang="de-DE" dirty="0"/>
              <a:t>: </a:t>
            </a:r>
            <a:r>
              <a:rPr lang="de-DE" dirty="0" err="1"/>
              <a:t>build</a:t>
            </a:r>
            <a:r>
              <a:rPr lang="de-DE" dirty="0"/>
              <a:t> on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497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95D27-B22B-B942-8AF2-8EF4F297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8A7ABE-879B-0240-ADCB-EE19F56E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Intellectual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conscious</a:t>
            </a:r>
            <a:r>
              <a:rPr lang="de-DE" dirty="0"/>
              <a:t> </a:t>
            </a:r>
            <a:r>
              <a:rPr lang="de-DE" dirty="0" err="1"/>
              <a:t>action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Flexible </a:t>
            </a:r>
            <a:r>
              <a:rPr lang="de-DE" dirty="0" err="1"/>
              <a:t>patterns</a:t>
            </a:r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semi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action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Sensomotor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r>
              <a:rPr lang="de-DE" dirty="0"/>
              <a:t>	„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auto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24057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9D916-B7BF-594D-9950-31ECFBFC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Response </a:t>
            </a:r>
            <a:r>
              <a:rPr lang="de-DE" dirty="0" err="1"/>
              <a:t>times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7295AA-378A-574A-8AF6-35764E98D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Rule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thumb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	&lt; 1 sec: </a:t>
            </a:r>
            <a:r>
              <a:rPr lang="de-DE" dirty="0" err="1"/>
              <a:t>instantanious</a:t>
            </a:r>
            <a:endParaRPr lang="de-DE" dirty="0"/>
          </a:p>
          <a:p>
            <a:r>
              <a:rPr lang="de-DE" dirty="0"/>
              <a:t>	&lt; 5 sec: </a:t>
            </a:r>
            <a:r>
              <a:rPr lang="de-DE" dirty="0" err="1"/>
              <a:t>delayed</a:t>
            </a:r>
            <a:endParaRPr lang="de-DE" dirty="0"/>
          </a:p>
          <a:p>
            <a:r>
              <a:rPr lang="de-DE" dirty="0"/>
              <a:t>	&lt; 10 sec: </a:t>
            </a:r>
            <a:r>
              <a:rPr lang="de-DE" dirty="0" err="1"/>
              <a:t>extremely</a:t>
            </a:r>
            <a:r>
              <a:rPr lang="de-DE" dirty="0"/>
              <a:t> </a:t>
            </a:r>
            <a:r>
              <a:rPr lang="de-DE" dirty="0" err="1"/>
              <a:t>delayed</a:t>
            </a:r>
            <a:endParaRPr lang="de-DE" dirty="0"/>
          </a:p>
          <a:p>
            <a:r>
              <a:rPr lang="de-DE" dirty="0"/>
              <a:t>	&gt; 10 sec: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096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558E7-602E-CC4C-997E-940C42902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94730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600462-3963-044B-9512-9EF682B5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5D67F1-A24E-9341-A833-8CBDE01E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Pragmatic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Syntactic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Mistakes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happen on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Examples</a:t>
            </a:r>
            <a:r>
              <a:rPr lang="de-DE" dirty="0"/>
              <a:t>? </a:t>
            </a:r>
            <a:r>
              <a:rPr lang="de-DE" dirty="0" err="1"/>
              <a:t>Results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4974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2E586-EAE4-8048-B166-2F66633F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Universal?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D9461B-4282-DC49-BC40-21ACE279E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 descr="D:\Peng zhi xiong\Lou folder\7175_PPT\7175_PPT\06-08.jpg">
            <a:extLst>
              <a:ext uri="{FF2B5EF4-FFF2-40B4-BE49-F238E27FC236}">
                <a16:creationId xmlns:a16="http://schemas.microsoft.com/office/drawing/2014/main" id="{96348332-2EFA-1E41-BAEE-43247B00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8064896" cy="520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393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727AB8-6A3B-7149-BA08-B063C627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PC? Problem?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CCA73E-3CE1-824E-AE1D-A077AD00B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üro Ausraster [www.keepvid.com].mp4">
            <a:hlinkClick r:id="" action="ppaction://media"/>
            <a:extLst>
              <a:ext uri="{FF2B5EF4-FFF2-40B4-BE49-F238E27FC236}">
                <a16:creationId xmlns:a16="http://schemas.microsoft.com/office/drawing/2014/main" id="{D11C34AA-DFE7-F349-908E-0E7879A2A2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100" y="1268413"/>
            <a:ext cx="6529388" cy="48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Stress?</a:t>
            </a:r>
          </a:p>
        </p:txBody>
      </p:sp>
      <p:pic>
        <p:nvPicPr>
          <p:cNvPr id="4" name="Kill my PC [www.keepvid.com]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100" y="1268413"/>
            <a:ext cx="6529388" cy="4897437"/>
          </a:xfrm>
        </p:spPr>
      </p:pic>
    </p:spTree>
    <p:extLst>
      <p:ext uri="{BB962C8B-B14F-4D97-AF65-F5344CB8AC3E}">
        <p14:creationId xmlns:p14="http://schemas.microsoft.com/office/powerpoint/2010/main" val="395410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</a:t>
            </a:r>
            <a:r>
              <a:rPr lang="de-DE" baseline="0" dirty="0"/>
              <a:t> „</a:t>
            </a:r>
            <a:r>
              <a:rPr lang="de-DE" baseline="0" dirty="0" err="1"/>
              <a:t>Usability</a:t>
            </a:r>
            <a:r>
              <a:rPr lang="de-DE" baseline="0" dirty="0"/>
              <a:t>“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Usability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endParaRPr lang="de-DE" dirty="0"/>
          </a:p>
          <a:p>
            <a:pPr lvl="1"/>
            <a:r>
              <a:rPr lang="de-DE" dirty="0" err="1"/>
              <a:t>Effectiveness</a:t>
            </a:r>
            <a:r>
              <a:rPr lang="de-DE" dirty="0"/>
              <a:t>,</a:t>
            </a:r>
            <a:endParaRPr lang="de-DE" baseline="0" dirty="0"/>
          </a:p>
          <a:p>
            <a:pPr lvl="1"/>
            <a:r>
              <a:rPr lang="de-DE" baseline="0" dirty="0"/>
              <a:t>Efficiency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</a:p>
          <a:p>
            <a:pPr lvl="1"/>
            <a:r>
              <a:rPr lang="de-DE" dirty="0"/>
              <a:t>Joy</a:t>
            </a:r>
            <a:endParaRPr lang="de-DE" baseline="0" dirty="0"/>
          </a:p>
          <a:p>
            <a:pPr lvl="0"/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users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achieve</a:t>
            </a:r>
            <a:r>
              <a:rPr lang="de-DE" baseline="0" dirty="0"/>
              <a:t> a </a:t>
            </a:r>
            <a:r>
              <a:rPr lang="de-DE" baseline="0" dirty="0" err="1"/>
              <a:t>goal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accomplish</a:t>
            </a:r>
            <a:r>
              <a:rPr lang="de-DE" baseline="0" dirty="0"/>
              <a:t> a </a:t>
            </a:r>
            <a:r>
              <a:rPr lang="de-DE" baseline="0" dirty="0" err="1"/>
              <a:t>task</a:t>
            </a:r>
            <a:r>
              <a:rPr lang="de-DE" baseline="0" dirty="0"/>
              <a:t>.</a:t>
            </a:r>
          </a:p>
          <a:p>
            <a:pPr lvl="0"/>
            <a:endParaRPr lang="de-DE" dirty="0"/>
          </a:p>
          <a:p>
            <a:pPr lvl="0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ensure</a:t>
            </a:r>
            <a:r>
              <a:rPr lang="de-DE" baseline="0" dirty="0"/>
              <a:t> </a:t>
            </a:r>
            <a:r>
              <a:rPr lang="de-DE" baseline="0" dirty="0" err="1"/>
              <a:t>good</a:t>
            </a:r>
            <a:r>
              <a:rPr lang="de-DE" baseline="0" dirty="0"/>
              <a:t> </a:t>
            </a:r>
            <a:r>
              <a:rPr lang="de-DE" baseline="0" dirty="0" err="1"/>
              <a:t>usability</a:t>
            </a:r>
            <a:r>
              <a:rPr lang="de-DE" baseline="0" dirty="0"/>
              <a:t>?</a:t>
            </a:r>
          </a:p>
          <a:p>
            <a:pPr lvl="0"/>
            <a:endParaRPr lang="de-DE" baseline="0" dirty="0"/>
          </a:p>
          <a:p>
            <a:r>
              <a:rPr lang="de-DE" dirty="0"/>
              <a:t>In</a:t>
            </a:r>
            <a:r>
              <a:rPr lang="de-DE" baseline="0" dirty="0"/>
              <a:t> a </a:t>
            </a:r>
            <a:r>
              <a:rPr lang="de-DE" baseline="0" dirty="0" err="1"/>
              <a:t>structured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, so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endParaRPr lang="de-DE" baseline="0" dirty="0"/>
          </a:p>
          <a:p>
            <a:pPr lvl="1"/>
            <a:r>
              <a:rPr lang="de-DE" dirty="0" err="1"/>
              <a:t>Reliable</a:t>
            </a:r>
            <a:r>
              <a:rPr lang="de-DE" dirty="0"/>
              <a:t>,</a:t>
            </a:r>
          </a:p>
          <a:p>
            <a:pPr lvl="1"/>
            <a:r>
              <a:rPr lang="de-DE" dirty="0" err="1"/>
              <a:t>Repeatable</a:t>
            </a:r>
            <a:r>
              <a:rPr lang="de-DE" dirty="0"/>
              <a:t>,</a:t>
            </a:r>
          </a:p>
          <a:p>
            <a:pPr lvl="1"/>
            <a:r>
              <a:rPr lang="de-DE" dirty="0"/>
              <a:t>Etc.</a:t>
            </a:r>
          </a:p>
          <a:p>
            <a:pPr lvl="1"/>
            <a:r>
              <a:rPr lang="de-DE" dirty="0"/>
              <a:t>But not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luck</a:t>
            </a:r>
            <a:r>
              <a:rPr lang="de-DE" dirty="0"/>
              <a:t> ;-)</a:t>
            </a:r>
          </a:p>
          <a:p>
            <a:pPr lvl="1"/>
            <a:endParaRPr lang="de-DE" dirty="0"/>
          </a:p>
          <a:p>
            <a:pPr lvl="0"/>
            <a:r>
              <a:rPr lang="de-DE" dirty="0"/>
              <a:t>User</a:t>
            </a:r>
            <a:r>
              <a:rPr lang="de-DE" baseline="0" dirty="0"/>
              <a:t> </a:t>
            </a:r>
            <a:r>
              <a:rPr lang="de-DE" baseline="0" dirty="0" err="1"/>
              <a:t>Centered</a:t>
            </a:r>
            <a:r>
              <a:rPr lang="de-DE" baseline="0" dirty="0"/>
              <a:t> Design </a:t>
            </a:r>
            <a:r>
              <a:rPr lang="de-DE" baseline="0" dirty="0" err="1"/>
              <a:t>Process</a:t>
            </a:r>
            <a:r>
              <a:rPr lang="de-DE" baseline="0" dirty="0"/>
              <a:t> (ISO 9241-210)</a:t>
            </a:r>
          </a:p>
          <a:p>
            <a:pPr lvl="1"/>
            <a:r>
              <a:rPr lang="de-DE" baseline="0" dirty="0" err="1"/>
              <a:t>generally</a:t>
            </a:r>
            <a:r>
              <a:rPr lang="de-DE" baseline="0" dirty="0"/>
              <a:t> </a:t>
            </a:r>
            <a:r>
              <a:rPr lang="de-DE" baseline="0" dirty="0" err="1"/>
              <a:t>accepted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(</a:t>
            </a:r>
            <a:r>
              <a:rPr lang="de-DE" baseline="0" dirty="0" err="1"/>
              <a:t>at</a:t>
            </a:r>
            <a:r>
              <a:rPr lang="de-DE" baseline="0" dirty="0"/>
              <a:t> least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basis</a:t>
            </a:r>
            <a:r>
              <a:rPr lang="de-DE" baseline="0" dirty="0"/>
              <a:t>)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sw-development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064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21CE0-D3F1-7748-B878-03E7F8C7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Human </a:t>
            </a:r>
            <a:r>
              <a:rPr lang="de-DE" dirty="0" err="1"/>
              <a:t>Perception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02B677-6EF3-A54B-A8AD-A24A0DA6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optimised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hunters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gatherers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interpretation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brain</a:t>
            </a:r>
            <a:endParaRPr lang="de-DE" dirty="0"/>
          </a:p>
          <a:p>
            <a:r>
              <a:rPr lang="de-DE" dirty="0"/>
              <a:t>	Edge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	Shape </a:t>
            </a:r>
            <a:r>
              <a:rPr lang="de-DE" dirty="0" err="1"/>
              <a:t>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in HCI</a:t>
            </a:r>
          </a:p>
        </p:txBody>
      </p:sp>
    </p:spTree>
    <p:extLst>
      <p:ext uri="{BB962C8B-B14F-4D97-AF65-F5344CB8AC3E}">
        <p14:creationId xmlns:p14="http://schemas.microsoft.com/office/powerpoint/2010/main" val="404850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E512D-468D-C04A-AF63-D0B78A42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93A77-B8A4-7D4A-BCCA-D01B1930E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4" descr="simul1">
            <a:extLst>
              <a:ext uri="{FF2B5EF4-FFF2-40B4-BE49-F238E27FC236}">
                <a16:creationId xmlns:a16="http://schemas.microsoft.com/office/drawing/2014/main" id="{C5055070-829D-CA4C-B465-E10FC8B2B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0" y="1772816"/>
            <a:ext cx="8118926" cy="19439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imul2">
            <a:extLst>
              <a:ext uri="{FF2B5EF4-FFF2-40B4-BE49-F238E27FC236}">
                <a16:creationId xmlns:a16="http://schemas.microsoft.com/office/drawing/2014/main" id="{C498BA9A-B886-1E43-839E-FB29C3977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26" y="4336765"/>
            <a:ext cx="8118922" cy="19725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84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A8BB3-7B01-EF41-B146-15A543D9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834A16-3970-9B4C-9232-5D91EFC3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4" descr="hermann">
            <a:extLst>
              <a:ext uri="{FF2B5EF4-FFF2-40B4-BE49-F238E27FC236}">
                <a16:creationId xmlns:a16="http://schemas.microsoft.com/office/drawing/2014/main" id="{89182B6E-B174-9D4B-BE07-1BDEBEF5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047051" cy="31488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2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E80B5-E75E-EB4B-BEF6-A2CC2563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(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Human Memory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73B4D-63E0-9744-A475-8FF425C3B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Sensor </a:t>
            </a:r>
            <a:r>
              <a:rPr lang="de-DE" dirty="0" err="1"/>
              <a:t>memory</a:t>
            </a:r>
            <a:endParaRPr lang="de-DE" dirty="0"/>
          </a:p>
          <a:p>
            <a:endParaRPr lang="de-DE" dirty="0"/>
          </a:p>
          <a:p>
            <a:r>
              <a:rPr lang="de-DE" dirty="0"/>
              <a:t>Short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  <a:p>
            <a:endParaRPr lang="de-DE" dirty="0"/>
          </a:p>
          <a:p>
            <a:r>
              <a:rPr lang="de-DE" dirty="0"/>
              <a:t>Long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48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4E184-B81F-3147-B007-B6CCD00B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 Memory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23130-E387-0342-9F53-EE1744639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4" descr="blinker">
            <a:extLst>
              <a:ext uri="{FF2B5EF4-FFF2-40B4-BE49-F238E27FC236}">
                <a16:creationId xmlns:a16="http://schemas.microsoft.com/office/drawing/2014/main" id="{8B8916B8-5ED3-BA4D-B3EB-B379FC433D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18" y="1555650"/>
            <a:ext cx="4465638" cy="44656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88341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Macintosh PowerPoint</Application>
  <PresentationFormat>Bildschirmpräsentation (4:3)</PresentationFormat>
  <Paragraphs>86</Paragraphs>
  <Slides>17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Symbol</vt:lpstr>
      <vt:lpstr>Verdana</vt:lpstr>
      <vt:lpstr>Larissa</vt:lpstr>
      <vt:lpstr>Usability Engineering Basics</vt:lpstr>
      <vt:lpstr>Using a PC? Problem?</vt:lpstr>
      <vt:lpstr>Stress?</vt:lpstr>
      <vt:lpstr>Definition „Usability“</vt:lpstr>
      <vt:lpstr>Human Perception</vt:lpstr>
      <vt:lpstr>PowerPoint-Präsentation</vt:lpstr>
      <vt:lpstr>PowerPoint-Präsentation</vt:lpstr>
      <vt:lpstr>(Very simplified version of) Human Memory</vt:lpstr>
      <vt:lpstr>Sensor Memory</vt:lpstr>
      <vt:lpstr>Sensor Memory</vt:lpstr>
      <vt:lpstr>Short term memory</vt:lpstr>
      <vt:lpstr>Long term memory</vt:lpstr>
      <vt:lpstr>How we act...</vt:lpstr>
      <vt:lpstr>Response times</vt:lpstr>
      <vt:lpstr>Communication</vt:lpstr>
      <vt:lpstr>Levels of communication</vt:lpstr>
      <vt:lpstr>Universal?</vt:lpstr>
    </vt:vector>
  </TitlesOfParts>
  <Company>FH-Dortmund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Modul: Medieninformatik  Veranstaltung: Mensch-Computer-Interaktion</dc:title>
  <dc:creator>christian</dc:creator>
  <cp:lastModifiedBy>Christian Reimann</cp:lastModifiedBy>
  <cp:revision>130</cp:revision>
  <cp:lastPrinted>2016-06-17T13:08:31Z</cp:lastPrinted>
  <dcterms:created xsi:type="dcterms:W3CDTF">2010-09-20T11:44:42Z</dcterms:created>
  <dcterms:modified xsi:type="dcterms:W3CDTF">2021-05-17T06:52:03Z</dcterms:modified>
</cp:coreProperties>
</file>